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l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2578099" y="5991225"/>
            <a:ext cx="7848602" cy="4064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2578099" y="4365624"/>
            <a:ext cx="7848602" cy="6223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6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1625599" y="1219199"/>
            <a:ext cx="9753602" cy="73152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half" idx="13"/>
          </p:nvPr>
        </p:nvSpPr>
        <p:spPr>
          <a:xfrm>
            <a:off x="2830512" y="1695449"/>
            <a:ext cx="7334251" cy="44386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2578099" y="6257925"/>
            <a:ext cx="7848602" cy="10668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2578099" y="7362825"/>
            <a:ext cx="7848602" cy="8477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40208" y="8153400"/>
            <a:ext cx="314859" cy="317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2578099" y="3638549"/>
            <a:ext cx="7848602" cy="2476502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quarter" idx="13"/>
          </p:nvPr>
        </p:nvSpPr>
        <p:spPr>
          <a:xfrm>
            <a:off x="6664325" y="1695449"/>
            <a:ext cx="4000501" cy="61722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2339974" y="1695449"/>
            <a:ext cx="4000501" cy="2990851"/>
          </a:xfrm>
          <a:prstGeom prst="rect">
            <a:avLst/>
          </a:prstGeom>
        </p:spPr>
        <p:txBody>
          <a:bodyPr/>
          <a:lstStyle>
            <a:lvl1pPr>
              <a:defRPr sz="58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2339974" y="4791074"/>
            <a:ext cx="4000501" cy="307657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sz="half" idx="1"/>
          </p:nvPr>
        </p:nvSpPr>
        <p:spPr>
          <a:xfrm>
            <a:off x="2339974" y="3171824"/>
            <a:ext cx="8324852" cy="4714877"/>
          </a:xfrm>
          <a:prstGeom prst="rect">
            <a:avLst/>
          </a:prstGeom>
        </p:spPr>
        <p:txBody>
          <a:bodyPr anchor="ctr"/>
          <a:lstStyle>
            <a:lvl1pPr marL="419805" indent="-419805" algn="l">
              <a:spcBef>
                <a:spcPts val="4200"/>
              </a:spcBef>
              <a:buSzPct val="75000"/>
              <a:buChar char="•"/>
              <a:defRPr sz="3400"/>
            </a:lvl1pPr>
            <a:lvl2pPr marL="864305" indent="-419805" algn="l">
              <a:spcBef>
                <a:spcPts val="4200"/>
              </a:spcBef>
              <a:buSzPct val="75000"/>
              <a:buChar char="•"/>
              <a:defRPr sz="3400"/>
            </a:lvl2pPr>
            <a:lvl3pPr marL="1308805" indent="-419805" algn="l">
              <a:spcBef>
                <a:spcPts val="4200"/>
              </a:spcBef>
              <a:buSzPct val="75000"/>
              <a:buChar char="•"/>
              <a:defRPr sz="3400"/>
            </a:lvl3pPr>
            <a:lvl4pPr marL="1753305" indent="-419805" algn="l">
              <a:spcBef>
                <a:spcPts val="4200"/>
              </a:spcBef>
              <a:buSzPct val="75000"/>
              <a:buChar char="•"/>
              <a:defRPr sz="3400"/>
            </a:lvl4pPr>
            <a:lvl5pPr marL="2197805" indent="-419805" algn="l">
              <a:spcBef>
                <a:spcPts val="4200"/>
              </a:spcBef>
              <a:buSzPct val="75000"/>
              <a:buChar char="•"/>
              <a:defRPr sz="3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quarter" idx="13"/>
          </p:nvPr>
        </p:nvSpPr>
        <p:spPr>
          <a:xfrm>
            <a:off x="6664325" y="3171824"/>
            <a:ext cx="4000501" cy="47148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quarter" idx="1"/>
          </p:nvPr>
        </p:nvSpPr>
        <p:spPr>
          <a:xfrm>
            <a:off x="2339974" y="3171824"/>
            <a:ext cx="4000501" cy="4714877"/>
          </a:xfrm>
          <a:prstGeom prst="rect">
            <a:avLst/>
          </a:prstGeom>
        </p:spPr>
        <p:txBody>
          <a:bodyPr anchor="ctr"/>
          <a:lstStyle>
            <a:lvl1pPr marL="318407" indent="-318407" algn="l">
              <a:spcBef>
                <a:spcPts val="3200"/>
              </a:spcBef>
              <a:buSzPct val="75000"/>
              <a:buChar char="•"/>
              <a:defRPr sz="2600"/>
            </a:lvl1pPr>
            <a:lvl2pPr marL="661307" indent="-318407" algn="l">
              <a:spcBef>
                <a:spcPts val="3200"/>
              </a:spcBef>
              <a:buSzPct val="75000"/>
              <a:buChar char="•"/>
              <a:defRPr sz="2600"/>
            </a:lvl2pPr>
            <a:lvl3pPr marL="1004207" indent="-318407" algn="l">
              <a:spcBef>
                <a:spcPts val="3200"/>
              </a:spcBef>
              <a:buSzPct val="75000"/>
              <a:buChar char="•"/>
              <a:defRPr sz="2600"/>
            </a:lvl3pPr>
            <a:lvl4pPr marL="1347107" indent="-318407" algn="l">
              <a:spcBef>
                <a:spcPts val="3200"/>
              </a:spcBef>
              <a:buSzPct val="75000"/>
              <a:buChar char="•"/>
              <a:defRPr sz="2600"/>
            </a:lvl4pPr>
            <a:lvl5pPr marL="1690007" indent="-318407" algn="l">
              <a:spcBef>
                <a:spcPts val="3200"/>
              </a:spcBef>
              <a:buSzPct val="75000"/>
              <a:buChar char="•"/>
              <a:defRPr sz="2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sz="half" idx="1"/>
          </p:nvPr>
        </p:nvSpPr>
        <p:spPr>
          <a:xfrm>
            <a:off x="2339974" y="2171699"/>
            <a:ext cx="8324852" cy="5410202"/>
          </a:xfrm>
          <a:prstGeom prst="rect">
            <a:avLst/>
          </a:prstGeom>
        </p:spPr>
        <p:txBody>
          <a:bodyPr anchor="ctr"/>
          <a:lstStyle>
            <a:lvl1pPr marL="419805" indent="-419805" algn="l">
              <a:spcBef>
                <a:spcPts val="4200"/>
              </a:spcBef>
              <a:buSzPct val="75000"/>
              <a:buChar char="•"/>
              <a:defRPr sz="3400"/>
            </a:lvl1pPr>
            <a:lvl2pPr marL="864305" indent="-419805" algn="l">
              <a:spcBef>
                <a:spcPts val="4200"/>
              </a:spcBef>
              <a:buSzPct val="75000"/>
              <a:buChar char="•"/>
              <a:defRPr sz="3400"/>
            </a:lvl2pPr>
            <a:lvl3pPr marL="1308805" indent="-419805" algn="l">
              <a:spcBef>
                <a:spcPts val="4200"/>
              </a:spcBef>
              <a:buSzPct val="75000"/>
              <a:buChar char="•"/>
              <a:defRPr sz="3400"/>
            </a:lvl3pPr>
            <a:lvl4pPr marL="1753305" indent="-419805" algn="l">
              <a:spcBef>
                <a:spcPts val="4200"/>
              </a:spcBef>
              <a:buSzPct val="75000"/>
              <a:buChar char="•"/>
              <a:defRPr sz="3400"/>
            </a:lvl4pPr>
            <a:lvl5pPr marL="2197805" indent="-419805" algn="l">
              <a:spcBef>
                <a:spcPts val="4200"/>
              </a:spcBef>
              <a:buSzPct val="75000"/>
              <a:buChar char="•"/>
              <a:defRPr sz="3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664325" y="5038725"/>
            <a:ext cx="4000501" cy="28289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668988" y="1885949"/>
            <a:ext cx="4000501" cy="28289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quarter" idx="15"/>
          </p:nvPr>
        </p:nvSpPr>
        <p:spPr>
          <a:xfrm>
            <a:off x="2339974" y="1885949"/>
            <a:ext cx="4000501" cy="59817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2578099" y="2447924"/>
            <a:ext cx="7848602" cy="247650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2578099" y="4991100"/>
            <a:ext cx="7848602" cy="84772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  <a:ln w="3175">
            <a:miter lim="400000"/>
          </a:ln>
        </p:spPr>
        <p:txBody>
          <a:bodyPr wrap="none" lIns="38100" tIns="38100" rIns="38100" bIns="38100">
            <a:spAutoFit/>
          </a:bodyPr>
          <a:lstStyle>
            <a:lvl1pPr algn="ctr"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Sitecore.Link" TargetMode="External"/><Relationship Id="rId3" Type="http://schemas.openxmlformats.org/officeDocument/2006/relationships/image" Target="../media/image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hyperlink" Target="http://doc.sitecore.net" TargetMode="Externa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hyperlink" Target="http://community.sitecore.net" TargetMode="Externa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twitter.com/" TargetMode="Externa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hyperlink" Target="http://stackoverflow.com/search?q=sitecore" TargetMode="Externa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hyperlink" Target="http://sitecore.stackexchange.com/" TargetMode="Externa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F0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main slid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250" y="946150"/>
            <a:ext cx="13004800" cy="75438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634705" y="8356130"/>
            <a:ext cx="2576933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Sitecore.Link</a:t>
            </a:r>
          </a:p>
        </p:txBody>
      </p:sp>
      <p:sp>
        <p:nvSpPr>
          <p:cNvPr id="151" name="Shape 151"/>
          <p:cNvSpPr/>
          <p:nvPr/>
        </p:nvSpPr>
        <p:spPr>
          <a:xfrm>
            <a:off x="635151" y="546100"/>
            <a:ext cx="4121049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/>
            <a:r>
              <a:t>Finally.. Sitecore Link</a:t>
            </a:r>
          </a:p>
        </p:txBody>
      </p:sp>
      <p:pic>
        <p:nvPicPr>
          <p:cNvPr id="152" name="Screenshot 2016-11-28 23.29.4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0052" y="1398194"/>
            <a:ext cx="11450158" cy="6364159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1679574" y="1461293"/>
            <a:ext cx="3847593" cy="825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900"/>
            </a:lvl1pPr>
          </a:lstStyle>
          <a:p>
            <a:pPr/>
            <a:r>
              <a:t>Future plans?</a:t>
            </a:r>
          </a:p>
        </p:txBody>
      </p:sp>
      <p:sp>
        <p:nvSpPr>
          <p:cNvPr id="155" name="Shape 155"/>
          <p:cNvSpPr/>
          <p:nvPr/>
        </p:nvSpPr>
        <p:spPr>
          <a:xfrm>
            <a:off x="1679574" y="5272881"/>
            <a:ext cx="9258301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228600" indent="-228600">
              <a:buSzPct val="100000"/>
              <a:buChar char="-"/>
              <a:defRPr sz="4000"/>
            </a:lvl1pPr>
          </a:lstStyle>
          <a:p>
            <a:pPr/>
            <a:r>
              <a:t>Implement intelligent search by content</a:t>
            </a:r>
          </a:p>
        </p:txBody>
      </p:sp>
      <p:sp>
        <p:nvSpPr>
          <p:cNvPr id="156" name="Shape 156"/>
          <p:cNvSpPr/>
          <p:nvPr/>
        </p:nvSpPr>
        <p:spPr>
          <a:xfrm>
            <a:off x="1679574" y="4324349"/>
            <a:ext cx="10011157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228600" indent="-228600">
              <a:buSzPct val="100000"/>
              <a:buChar char="-"/>
              <a:defRPr sz="4000"/>
            </a:lvl1pPr>
          </a:lstStyle>
          <a:p>
            <a:pPr/>
            <a:r>
              <a:t>Total re-think and re-design the application</a:t>
            </a:r>
          </a:p>
        </p:txBody>
      </p:sp>
      <p:sp>
        <p:nvSpPr>
          <p:cNvPr id="157" name="Shape 157"/>
          <p:cNvSpPr/>
          <p:nvPr/>
        </p:nvSpPr>
        <p:spPr>
          <a:xfrm>
            <a:off x="1679574" y="6221412"/>
            <a:ext cx="5747005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228600" indent="-228600">
              <a:buSzPct val="100000"/>
              <a:buChar char="-"/>
              <a:defRPr sz="4000"/>
            </a:lvl1pPr>
          </a:lstStyle>
          <a:p>
            <a:pPr/>
            <a:r>
              <a:t>Community governance</a:t>
            </a:r>
          </a:p>
        </p:txBody>
      </p:sp>
      <p:sp>
        <p:nvSpPr>
          <p:cNvPr id="158" name="Shape 158"/>
          <p:cNvSpPr/>
          <p:nvPr/>
        </p:nvSpPr>
        <p:spPr>
          <a:xfrm>
            <a:off x="1679574" y="7108825"/>
            <a:ext cx="5107941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228600" indent="-228600">
              <a:buSzPct val="100000"/>
              <a:buChar char="-"/>
              <a:defRPr sz="4000"/>
            </a:lvl1pPr>
          </a:lstStyle>
          <a:p>
            <a:pPr/>
            <a:r>
              <a:t>Analytics and trends </a:t>
            </a:r>
          </a:p>
        </p:txBody>
      </p:sp>
      <p:sp>
        <p:nvSpPr>
          <p:cNvPr id="159" name="Shape 159"/>
          <p:cNvSpPr/>
          <p:nvPr/>
        </p:nvSpPr>
        <p:spPr>
          <a:xfrm>
            <a:off x="1679574" y="3436937"/>
            <a:ext cx="6368797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228600" indent="-228600">
              <a:buSzPct val="100000"/>
              <a:buChar char="-"/>
              <a:defRPr sz="4000"/>
            </a:lvl1pPr>
          </a:lstStyle>
          <a:p>
            <a:pPr/>
            <a:r>
              <a:t>More precise classification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G_2016-11-29 01:39:34.jpg"/>
          <p:cNvPicPr>
            <a:picLocks noChangeAspect="1"/>
          </p:cNvPicPr>
          <p:nvPr/>
        </p:nvPicPr>
        <p:blipFill>
          <a:blip r:embed="rId2">
            <a:extLst/>
          </a:blip>
          <a:srcRect l="0" t="8200" r="0" b="0"/>
          <a:stretch>
            <a:fillRect/>
          </a:stretch>
        </p:blipFill>
        <p:spPr>
          <a:xfrm>
            <a:off x="818419" y="804068"/>
            <a:ext cx="8279961" cy="4899039"/>
          </a:xfrm>
          <a:prstGeom prst="rect">
            <a:avLst/>
          </a:prstGeom>
          <a:ln w="3175">
            <a:miter lim="400000"/>
          </a:ln>
        </p:spPr>
      </p:pic>
      <p:sp>
        <p:nvSpPr>
          <p:cNvPr id="162" name="Shape 162"/>
          <p:cNvSpPr/>
          <p:nvPr/>
        </p:nvSpPr>
        <p:spPr>
          <a:xfrm>
            <a:off x="828674" y="7952581"/>
            <a:ext cx="10694417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000"/>
            </a:lvl1pPr>
          </a:lstStyle>
          <a:p>
            <a:pPr/>
            <a:r>
              <a:t>The most discussed Sitecore 3rd party module</a:t>
            </a:r>
          </a:p>
        </p:txBody>
      </p:sp>
      <p:sp>
        <p:nvSpPr>
          <p:cNvPr id="163" name="Shape 163"/>
          <p:cNvSpPr/>
          <p:nvPr/>
        </p:nvSpPr>
        <p:spPr>
          <a:xfrm>
            <a:off x="828674" y="7004049"/>
            <a:ext cx="9839453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000"/>
            </a:lvl1pPr>
          </a:lstStyle>
          <a:p>
            <a:pPr/>
            <a:r>
              <a:t>The most productive Sitecore video author </a:t>
            </a:r>
          </a:p>
        </p:txBody>
      </p:sp>
      <p:sp>
        <p:nvSpPr>
          <p:cNvPr id="164" name="Shape 164"/>
          <p:cNvSpPr/>
          <p:nvPr/>
        </p:nvSpPr>
        <p:spPr>
          <a:xfrm>
            <a:off x="828674" y="6116637"/>
            <a:ext cx="9472169" cy="685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000"/>
            </a:lvl1pPr>
          </a:lstStyle>
          <a:p>
            <a:pPr/>
            <a:r>
              <a:t>The most productive Sitecore blog author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3591245" y="3811587"/>
            <a:ext cx="5822311" cy="9017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5400"/>
            </a:lvl1pPr>
          </a:lstStyle>
          <a:p>
            <a:pPr/>
            <a:r>
              <a:t>What do we have?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5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4432" y="1371487"/>
            <a:ext cx="11472223" cy="6654785"/>
          </a:xfrm>
          <a:prstGeom prst="rect">
            <a:avLst/>
          </a:prstGeom>
          <a:ln w="3175">
            <a:miter lim="400000"/>
          </a:ln>
        </p:spPr>
      </p:pic>
      <p:sp>
        <p:nvSpPr>
          <p:cNvPr id="124" name="Shape 124"/>
          <p:cNvSpPr/>
          <p:nvPr/>
        </p:nvSpPr>
        <p:spPr>
          <a:xfrm>
            <a:off x="634705" y="8356130"/>
            <a:ext cx="3201315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doc.sitecore.net</a:t>
            </a:r>
          </a:p>
        </p:txBody>
      </p:sp>
      <p:sp>
        <p:nvSpPr>
          <p:cNvPr id="125" name="Shape 125"/>
          <p:cNvSpPr/>
          <p:nvPr/>
        </p:nvSpPr>
        <p:spPr>
          <a:xfrm>
            <a:off x="635151" y="546100"/>
            <a:ext cx="6768799" cy="5969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599722" indent="-599722">
              <a:buSzPct val="100000"/>
              <a:buAutoNum type="arabicPeriod" startAt="1"/>
            </a:lvl1pPr>
          </a:lstStyle>
          <a:p>
            <a:pPr/>
            <a:r>
              <a:t>Official Sitecore Documentation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4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7678" y="1364907"/>
            <a:ext cx="11494907" cy="6667944"/>
          </a:xfrm>
          <a:prstGeom prst="rect">
            <a:avLst/>
          </a:prstGeom>
          <a:ln w="3175">
            <a:miter lim="400000"/>
          </a:ln>
        </p:spPr>
      </p:pic>
      <p:sp>
        <p:nvSpPr>
          <p:cNvPr id="128" name="Shape 128"/>
          <p:cNvSpPr/>
          <p:nvPr/>
        </p:nvSpPr>
        <p:spPr>
          <a:xfrm>
            <a:off x="634705" y="8356130"/>
            <a:ext cx="4529100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community.sitecore.net</a:t>
            </a:r>
          </a:p>
        </p:txBody>
      </p:sp>
      <p:sp>
        <p:nvSpPr>
          <p:cNvPr id="129" name="Shape 129"/>
          <p:cNvSpPr/>
          <p:nvPr/>
        </p:nvSpPr>
        <p:spPr>
          <a:xfrm>
            <a:off x="635151" y="546100"/>
            <a:ext cx="5799408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599722" indent="-599722">
              <a:buSzPct val="100000"/>
              <a:buAutoNum type="arabicPeriod" startAt="2"/>
            </a:lvl1pPr>
          </a:lstStyle>
          <a:p>
            <a:pPr/>
            <a:r>
              <a:t>Sitecore Community Portal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6400505" y="3994150"/>
            <a:ext cx="3600730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https://twitter.com/</a:t>
            </a:r>
          </a:p>
        </p:txBody>
      </p:sp>
      <p:sp>
        <p:nvSpPr>
          <p:cNvPr id="132" name="Shape 132"/>
          <p:cNvSpPr/>
          <p:nvPr/>
        </p:nvSpPr>
        <p:spPr>
          <a:xfrm>
            <a:off x="635151" y="546100"/>
            <a:ext cx="9363485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599722" indent="-599722">
              <a:buSzPct val="100000"/>
              <a:buAutoNum type="arabicPeriod" startAt="3"/>
            </a:lvl1pPr>
          </a:lstStyle>
          <a:p>
            <a:pPr/>
            <a:r>
              <a:t>Communication channels - Twitter and Slack </a:t>
            </a:r>
          </a:p>
        </p:txBody>
      </p:sp>
      <p:pic>
        <p:nvPicPr>
          <p:cNvPr id="133" name="4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3951" y="1372455"/>
            <a:ext cx="5646819" cy="3275596"/>
          </a:xfrm>
          <a:prstGeom prst="rect">
            <a:avLst/>
          </a:prstGeom>
          <a:ln w="3175">
            <a:miter lim="400000"/>
          </a:ln>
        </p:spPr>
      </p:pic>
      <p:pic>
        <p:nvPicPr>
          <p:cNvPr id="134" name="4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993" y="5119497"/>
            <a:ext cx="5646819" cy="3275597"/>
          </a:xfrm>
          <a:prstGeom prst="rect">
            <a:avLst/>
          </a:prstGeom>
          <a:ln w="3175">
            <a:miter lim="400000"/>
          </a:ln>
        </p:spPr>
      </p:pic>
      <p:sp>
        <p:nvSpPr>
          <p:cNvPr id="135" name="Shape 135"/>
          <p:cNvSpPr/>
          <p:nvPr/>
        </p:nvSpPr>
        <p:spPr>
          <a:xfrm>
            <a:off x="6375105" y="7727404"/>
            <a:ext cx="5985130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/>
            <a:r>
              <a:t>https://sitecorechat.slack.com/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777" y="1397135"/>
            <a:ext cx="11472223" cy="6654785"/>
          </a:xfrm>
          <a:prstGeom prst="rect">
            <a:avLst/>
          </a:prstGeom>
          <a:ln w="3175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634705" y="8356130"/>
            <a:ext cx="7397548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stackoverflow.com/search?q=sitecore</a:t>
            </a:r>
          </a:p>
        </p:txBody>
      </p:sp>
      <p:sp>
        <p:nvSpPr>
          <p:cNvPr id="139" name="Shape 139"/>
          <p:cNvSpPr/>
          <p:nvPr/>
        </p:nvSpPr>
        <p:spPr>
          <a:xfrm>
            <a:off x="635151" y="546100"/>
            <a:ext cx="3479778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599722" indent="-599722">
              <a:buSzPct val="100000"/>
              <a:buAutoNum type="arabicPeriod" startAt="4"/>
            </a:lvl1pPr>
          </a:lstStyle>
          <a:p>
            <a:pPr/>
            <a:r>
              <a:t>StackOverflow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1948" y="1372753"/>
            <a:ext cx="11472223" cy="6654786"/>
          </a:xfrm>
          <a:prstGeom prst="rect">
            <a:avLst/>
          </a:prstGeom>
          <a:ln w="3175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634705" y="8356130"/>
            <a:ext cx="6873343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http://sitecore.stackexchange.com/</a:t>
            </a:r>
          </a:p>
        </p:txBody>
      </p:sp>
      <p:sp>
        <p:nvSpPr>
          <p:cNvPr id="143" name="Shape 143"/>
          <p:cNvSpPr/>
          <p:nvPr/>
        </p:nvSpPr>
        <p:spPr>
          <a:xfrm>
            <a:off x="635151" y="546100"/>
            <a:ext cx="5528669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marL="599722" indent="-599722">
              <a:buSzPct val="100000"/>
              <a:buAutoNum type="arabicPeriod" startAt="5"/>
            </a:lvl1pPr>
          </a:lstStyle>
          <a:p>
            <a:pPr/>
            <a:r>
              <a:t>Sitecore Stack Exchange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/>
        </p:nvSpPr>
        <p:spPr>
          <a:xfrm>
            <a:off x="2228850" y="1638300"/>
            <a:ext cx="10192525" cy="673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algn="r">
              <a:defRPr sz="3900"/>
            </a:lvl1pPr>
          </a:lstStyle>
          <a:p>
            <a:pPr/>
            <a:r>
              <a:t>.. and of course, blog and you-tube channels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635151" y="546100"/>
            <a:ext cx="5471719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/>
            <a:r>
              <a:t>Evernote made me crazy …</a:t>
            </a:r>
          </a:p>
        </p:txBody>
      </p:sp>
      <p:pic>
        <p:nvPicPr>
          <p:cNvPr id="148" name="Screenshot 2016-11-28 23.43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0512" y="1372497"/>
            <a:ext cx="11589985" cy="6273181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254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254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